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22" r:id="rId2"/>
    <p:sldId id="306" r:id="rId3"/>
    <p:sldId id="379" r:id="rId4"/>
    <p:sldId id="419" r:id="rId5"/>
    <p:sldId id="429" r:id="rId6"/>
    <p:sldId id="400" r:id="rId7"/>
    <p:sldId id="381" r:id="rId8"/>
    <p:sldId id="405" r:id="rId9"/>
    <p:sldId id="406" r:id="rId10"/>
    <p:sldId id="409" r:id="rId11"/>
    <p:sldId id="410" r:id="rId12"/>
    <p:sldId id="411" r:id="rId13"/>
    <p:sldId id="412" r:id="rId14"/>
    <p:sldId id="413" r:id="rId15"/>
    <p:sldId id="414" r:id="rId16"/>
    <p:sldId id="415" r:id="rId17"/>
    <p:sldId id="416" r:id="rId18"/>
    <p:sldId id="417" r:id="rId19"/>
    <p:sldId id="377" r:id="rId20"/>
    <p:sldId id="305" r:id="rId21"/>
  </p:sldIdLst>
  <p:sldSz cx="24384000" cy="13716000"/>
  <p:notesSz cx="6858000" cy="9144000"/>
  <p:defaultTextStyle>
    <a:lvl1pPr algn="ctr" defTabSz="825500">
      <a:defRPr sz="50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825500">
      <a:defRPr sz="50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825500">
      <a:defRPr sz="50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825500">
      <a:defRPr sz="50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825500">
      <a:defRPr sz="50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825500">
      <a:defRPr sz="50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825500">
      <a:defRPr sz="50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825500">
      <a:defRPr sz="50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825500">
      <a:defRPr sz="50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张久" initials="张久" lastIdx="19" clrIdx="6">
    <p:extLst/>
  </p:cmAuthor>
  <p:cmAuthor id="1" name="张祖优" initials="张祖优" lastIdx="1" clrIdx="0">
    <p:extLst/>
  </p:cmAuthor>
  <p:cmAuthor id="2" name="张祖优" initials="张祖优 [2]" lastIdx="1" clrIdx="1">
    <p:extLst/>
  </p:cmAuthor>
  <p:cmAuthor id="3" name="张祖优" initials="张祖优 [3]" lastIdx="1" clrIdx="2">
    <p:extLst/>
  </p:cmAuthor>
  <p:cmAuthor id="4" name="张祖优" initials="张祖优 [4]" lastIdx="1" clrIdx="3">
    <p:extLst/>
  </p:cmAuthor>
  <p:cmAuthor id="5" name="张祖优" initials="张祖优 [5]" lastIdx="1" clrIdx="4">
    <p:extLst/>
  </p:cmAuthor>
  <p:cmAuthor id="6" name="翠翠 马" initials="" lastIdx="3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A46"/>
    <a:srgbClr val="1FB522"/>
    <a:srgbClr val="35B558"/>
    <a:srgbClr val="666666"/>
    <a:srgbClr val="000000"/>
    <a:srgbClr val="17CC18"/>
    <a:srgbClr val="F9F9F9"/>
    <a:srgbClr val="F4F4F4"/>
    <a:srgbClr val="FF5C00"/>
    <a:srgbClr val="8881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2" autoAdjust="0"/>
    <p:restoredTop sz="92096" autoAdjust="0"/>
  </p:normalViewPr>
  <p:slideViewPr>
    <p:cSldViewPr snapToGrid="0" snapToObjects="1">
      <p:cViewPr varScale="1">
        <p:scale>
          <a:sx n="42" d="100"/>
          <a:sy n="42" d="100"/>
        </p:scale>
        <p:origin x="1216" y="200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-220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3" d="100"/>
          <a:sy n="53" d="100"/>
        </p:scale>
        <p:origin x="2648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commentAuthors" Target="commentAuthors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4B203-4CDB-4C76-B92E-144974F5477A}" type="datetimeFigureOut">
              <a:rPr lang="zh-CN" altLang="en-US" smtClean="0"/>
              <a:t>15/5/13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E4A21C-9427-4822-82A8-5167E7208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5292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jpe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4339581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7056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行课程主标题">
    <p:bg>
      <p:bgPr>
        <a:solidFill>
          <a:srgbClr val="35B5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.png"/>
          <p:cNvPicPr/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10566000" y="4075200"/>
            <a:ext cx="3251201" cy="11938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标题 1"/>
          <p:cNvSpPr>
            <a:spLocks noGrp="1"/>
          </p:cNvSpPr>
          <p:nvPr>
            <p:ph type="ctrTitle" hasCustomPrompt="1"/>
          </p:nvPr>
        </p:nvSpPr>
        <p:spPr>
          <a:xfrm>
            <a:off x="-7200" y="5641200"/>
            <a:ext cx="24393600" cy="1728000"/>
          </a:xfrm>
        </p:spPr>
        <p:txBody>
          <a:bodyPr anchor="ctr">
            <a:noAutofit/>
          </a:bodyPr>
          <a:lstStyle>
            <a:lvl1pPr algn="ctr">
              <a:defRPr sz="12800">
                <a:latin typeface="Noto Sans CJK SC Black" panose="020B0A00000000000000" pitchFamily="34" charset="-122"/>
                <a:ea typeface="Noto Sans CJK SC Black" panose="020B0A00000000000000" pitchFamily="34" charset="-122"/>
              </a:defRPr>
            </a:lvl1pPr>
          </a:lstStyle>
          <a:p>
            <a:r>
              <a:rPr lang="zh-CN" altLang="en-US" dirty="0" smtClean="0"/>
              <a:t>课程主标题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560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行课程主标题">
    <p:bg>
      <p:bgPr>
        <a:solidFill>
          <a:srgbClr val="35B5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889760" y="5842800"/>
            <a:ext cx="20871040" cy="2955760"/>
          </a:xfrm>
        </p:spPr>
        <p:txBody>
          <a:bodyPr anchor="t"/>
          <a:lstStyle>
            <a:lvl1pPr marL="0" marR="0" indent="0" algn="ctr" defTabSz="8254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 baseline="0">
                <a:solidFill>
                  <a:srgbClr val="FFFFFF"/>
                </a:solidFill>
                <a:latin typeface="Noto Sans CJK SC Black" panose="020B0A00000000000000" pitchFamily="34" charset="-122"/>
                <a:ea typeface="Noto Sans CJK SC Black" panose="020B0A00000000000000" pitchFamily="34" charset="-122"/>
              </a:defRPr>
            </a:lvl1pPr>
          </a:lstStyle>
          <a:p>
            <a:pPr marL="0" marR="0" lvl="0" indent="0" algn="ctr" defTabSz="8254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altLang="zh-CN" sz="9600" dirty="0" smtClean="0">
                <a:solidFill>
                  <a:srgbClr val="FFFFFF"/>
                </a:solidFill>
              </a:rPr>
              <a:t>Android </a:t>
            </a:r>
            <a:r>
              <a:rPr lang="zh-CN" altLang="en-US" sz="9600" dirty="0" smtClean="0">
                <a:solidFill>
                  <a:srgbClr val="FFFFFF"/>
                </a:solidFill>
              </a:rPr>
              <a:t>常用 </a:t>
            </a:r>
            <a:r>
              <a:rPr lang="en-US" altLang="zh-CN" sz="9600" dirty="0" err="1" smtClean="0">
                <a:solidFill>
                  <a:srgbClr val="FFFFFF"/>
                </a:solidFill>
              </a:rPr>
              <a:t>OAuth</a:t>
            </a:r>
            <a:r>
              <a:rPr lang="en-US" altLang="zh-CN" sz="9600" dirty="0" smtClean="0">
                <a:solidFill>
                  <a:srgbClr val="FFFFFF"/>
                </a:solidFill>
              </a:rPr>
              <a:t> </a:t>
            </a:r>
            <a:r>
              <a:rPr lang="zh-CN" altLang="en-US" sz="9600" dirty="0" smtClean="0">
                <a:solidFill>
                  <a:srgbClr val="FFFFFF"/>
                </a:solidFill>
              </a:rPr>
              <a:t>登录与分享详解</a:t>
            </a:r>
            <a:r>
              <a:rPr lang="en-US" altLang="zh-CN" sz="9600" dirty="0" smtClean="0">
                <a:solidFill>
                  <a:srgbClr val="FFFFFF"/>
                </a:solidFill>
              </a:rPr>
              <a:t>OAuth </a:t>
            </a:r>
            <a:r>
              <a:rPr lang="zh-CN" altLang="en-US" sz="9600" dirty="0" smtClean="0">
                <a:solidFill>
                  <a:srgbClr val="FFFFFF"/>
                </a:solidFill>
              </a:rPr>
              <a:t>介绍与入门</a:t>
            </a:r>
            <a:br>
              <a:rPr lang="zh-CN" altLang="en-US" sz="9600" dirty="0" smtClean="0">
                <a:solidFill>
                  <a:srgbClr val="FFFFFF"/>
                </a:solidFill>
              </a:rPr>
            </a:br>
            <a:endParaRPr lang="zh-CN" altLang="en-US" sz="9600" dirty="0">
              <a:solidFill>
                <a:srgbClr val="FFFFFF"/>
              </a:solidFill>
            </a:endParaRPr>
          </a:p>
        </p:txBody>
      </p:sp>
      <p:pic>
        <p:nvPicPr>
          <p:cNvPr id="4" name="logo.png"/>
          <p:cNvPicPr/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10566000" y="4075200"/>
            <a:ext cx="3251201" cy="11938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1769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时概要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68"/>
          <p:cNvSpPr/>
          <p:nvPr userDrawn="1"/>
        </p:nvSpPr>
        <p:spPr>
          <a:xfrm>
            <a:off x="-405493" y="501070"/>
            <a:ext cx="1270001" cy="7874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3600"/>
          </a:p>
        </p:txBody>
      </p:sp>
      <p:sp>
        <p:nvSpPr>
          <p:cNvPr id="7" name="标题 1"/>
          <p:cNvSpPr>
            <a:spLocks noGrp="1"/>
          </p:cNvSpPr>
          <p:nvPr>
            <p:ph type="ctrTitle" hasCustomPrompt="1"/>
          </p:nvPr>
        </p:nvSpPr>
        <p:spPr>
          <a:xfrm>
            <a:off x="1033200" y="500400"/>
            <a:ext cx="23004000" cy="788400"/>
          </a:xfrm>
        </p:spPr>
        <p:txBody>
          <a:bodyPr anchor="b"/>
          <a:lstStyle>
            <a:lvl1pPr marL="0" marR="0" indent="0" algn="l" defTabSz="8254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>
                <a:solidFill>
                  <a:srgbClr val="666666"/>
                </a:solidFill>
                <a:latin typeface="Noto Sans CJK SC Light" panose="020B0300000000000000" pitchFamily="34" charset="-122"/>
                <a:ea typeface="Noto Sans CJK SC Light" panose="020B0300000000000000" pitchFamily="34" charset="-122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666666"/>
                </a:solidFill>
              </a:rPr>
              <a:t>课程主标题 </a:t>
            </a:r>
            <a:r>
              <a:rPr lang="en-US" altLang="zh-CN" sz="5400" dirty="0" smtClean="0">
                <a:solidFill>
                  <a:srgbClr val="666666"/>
                </a:solidFill>
              </a:rPr>
              <a:t>— </a:t>
            </a:r>
            <a:r>
              <a:rPr lang="zh-CN" altLang="en-US" sz="5400" dirty="0" smtClean="0">
                <a:solidFill>
                  <a:srgbClr val="666666"/>
                </a:solidFill>
              </a:rPr>
              <a:t>课程概要</a:t>
            </a:r>
            <a:endParaRPr lang="zh-CN" altLang="en-US" dirty="0"/>
          </a:p>
        </p:txBody>
      </p:sp>
      <p:sp>
        <p:nvSpPr>
          <p:cNvPr id="8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090800" y="3193200"/>
            <a:ext cx="22201200" cy="10281600"/>
          </a:xfrm>
        </p:spPr>
        <p:txBody>
          <a:bodyPr anchor="t"/>
          <a:lstStyle>
            <a:lvl1pPr marL="698400" marR="0" indent="-507600" algn="l" defTabSz="825458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  <a:tabLst/>
              <a:defRPr sz="5400" baseline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第一课时名称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582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时标题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68"/>
          <p:cNvSpPr/>
          <p:nvPr userDrawn="1"/>
        </p:nvSpPr>
        <p:spPr>
          <a:xfrm>
            <a:off x="-405493" y="501070"/>
            <a:ext cx="1270001" cy="7874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3600"/>
          </a:p>
        </p:txBody>
      </p:sp>
      <p:sp>
        <p:nvSpPr>
          <p:cNvPr id="11" name="标题 1"/>
          <p:cNvSpPr>
            <a:spLocks noGrp="1"/>
          </p:cNvSpPr>
          <p:nvPr>
            <p:ph type="title" hasCustomPrompt="1"/>
          </p:nvPr>
        </p:nvSpPr>
        <p:spPr>
          <a:xfrm>
            <a:off x="1033200" y="428400"/>
            <a:ext cx="23004000" cy="932400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rgbClr val="666666"/>
                </a:solidFill>
                <a:latin typeface="Noto Sans CJK SC Light" panose="020B0300000000000000" pitchFamily="34" charset="-122"/>
                <a:ea typeface="Noto Sans CJK SC Light" panose="020B0300000000000000" pitchFamily="34" charset="-122"/>
              </a:defRPr>
            </a:lvl1pPr>
          </a:lstStyle>
          <a:p>
            <a:r>
              <a:rPr lang="zh-CN" altLang="en-US" dirty="0" smtClean="0"/>
              <a:t>课程主标题</a:t>
            </a:r>
            <a:endParaRPr lang="zh-CN" altLang="en-US" dirty="0"/>
          </a:p>
        </p:txBody>
      </p:sp>
      <p:sp>
        <p:nvSpPr>
          <p:cNvPr id="15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12400" y="4899600"/>
            <a:ext cx="23958000" cy="1580400"/>
          </a:xfrm>
        </p:spPr>
        <p:txBody>
          <a:bodyPr anchor="ctr">
            <a:noAutofit/>
          </a:bodyPr>
          <a:lstStyle>
            <a:lvl1pPr marL="190800" indent="0" algn="ctr">
              <a:lnSpc>
                <a:spcPct val="140000"/>
              </a:lnSpc>
              <a:spcBef>
                <a:spcPts val="0"/>
              </a:spcBef>
              <a:buClr>
                <a:srgbClr val="35B558"/>
              </a:buClr>
              <a:buSzPct val="105000"/>
              <a:buFontTx/>
              <a:buNone/>
              <a:defRPr sz="9600" baseline="0">
                <a:solidFill>
                  <a:srgbClr val="35B558"/>
                </a:solidFill>
                <a:latin typeface="Noto Sans CJK SC Regular" panose="020B0500000000000000" pitchFamily="34" charset="-122"/>
                <a:ea typeface="Noto Sans CJK SC Bold" panose="020B0800000000000000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课时标题</a:t>
            </a:r>
          </a:p>
        </p:txBody>
      </p:sp>
    </p:spTree>
    <p:extLst>
      <p:ext uri="{BB962C8B-B14F-4D97-AF65-F5344CB8AC3E}">
        <p14:creationId xmlns:p14="http://schemas.microsoft.com/office/powerpoint/2010/main" val="145602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模板（一）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68"/>
          <p:cNvSpPr/>
          <p:nvPr userDrawn="1"/>
        </p:nvSpPr>
        <p:spPr>
          <a:xfrm>
            <a:off x="-405493" y="501070"/>
            <a:ext cx="1270001" cy="7874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3600"/>
          </a:p>
        </p:txBody>
      </p:sp>
      <p:sp>
        <p:nvSpPr>
          <p:cNvPr id="7" name="标题 1"/>
          <p:cNvSpPr>
            <a:spLocks noGrp="1"/>
          </p:cNvSpPr>
          <p:nvPr>
            <p:ph type="ctrTitle" hasCustomPrompt="1"/>
          </p:nvPr>
        </p:nvSpPr>
        <p:spPr>
          <a:xfrm>
            <a:off x="1033200" y="500400"/>
            <a:ext cx="23004000" cy="788400"/>
          </a:xfrm>
        </p:spPr>
        <p:txBody>
          <a:bodyPr anchor="b"/>
          <a:lstStyle>
            <a:lvl1pPr marL="0" marR="0" indent="0" algn="l" defTabSz="8254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>
                <a:solidFill>
                  <a:srgbClr val="666666"/>
                </a:solidFill>
                <a:latin typeface="Noto Sans CJK SC Light" panose="020B0300000000000000" pitchFamily="34" charset="-122"/>
                <a:ea typeface="Noto Sans CJK SC Light" panose="020B0300000000000000" pitchFamily="34" charset="-122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666666"/>
                </a:solidFill>
              </a:rPr>
              <a:t>课时名称</a:t>
            </a:r>
            <a:endParaRPr lang="zh-CN" altLang="en-US" dirty="0"/>
          </a:p>
        </p:txBody>
      </p:sp>
      <p:sp>
        <p:nvSpPr>
          <p:cNvPr id="8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090800" y="3193200"/>
            <a:ext cx="22201200" cy="10281600"/>
          </a:xfrm>
        </p:spPr>
        <p:txBody>
          <a:bodyPr anchor="t"/>
          <a:lstStyle>
            <a:lvl1pPr marL="0" marR="0" indent="0" algn="l" defTabSz="825458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4800" baseline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无项目符号课件正文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386045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模板（二）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68"/>
          <p:cNvSpPr/>
          <p:nvPr userDrawn="1"/>
        </p:nvSpPr>
        <p:spPr>
          <a:xfrm>
            <a:off x="-405493" y="501070"/>
            <a:ext cx="1270001" cy="7874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3600"/>
          </a:p>
        </p:txBody>
      </p:sp>
      <p:sp>
        <p:nvSpPr>
          <p:cNvPr id="7" name="标题 1"/>
          <p:cNvSpPr>
            <a:spLocks noGrp="1"/>
          </p:cNvSpPr>
          <p:nvPr>
            <p:ph type="ctrTitle" hasCustomPrompt="1"/>
          </p:nvPr>
        </p:nvSpPr>
        <p:spPr>
          <a:xfrm>
            <a:off x="1033200" y="500400"/>
            <a:ext cx="23004000" cy="788400"/>
          </a:xfrm>
        </p:spPr>
        <p:txBody>
          <a:bodyPr anchor="b"/>
          <a:lstStyle>
            <a:lvl1pPr marL="0" marR="0" indent="0" algn="l" defTabSz="8254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>
                <a:solidFill>
                  <a:srgbClr val="666666"/>
                </a:solidFill>
                <a:latin typeface="Noto Sans CJK SC Light" panose="020B0300000000000000" pitchFamily="34" charset="-122"/>
                <a:ea typeface="Noto Sans CJK SC Light" panose="020B0300000000000000" pitchFamily="34" charset="-122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666666"/>
                </a:solidFill>
              </a:rPr>
              <a:t>课时名称</a:t>
            </a:r>
            <a:endParaRPr lang="zh-CN" altLang="en-US" dirty="0"/>
          </a:p>
        </p:txBody>
      </p:sp>
      <p:sp>
        <p:nvSpPr>
          <p:cNvPr id="8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090800" y="3193200"/>
            <a:ext cx="22201200" cy="10281600"/>
          </a:xfrm>
        </p:spPr>
        <p:txBody>
          <a:bodyPr anchor="t"/>
          <a:lstStyle>
            <a:lvl1pPr marL="698400" marR="0" indent="-507600" algn="l" defTabSz="825458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  <a:tabLst/>
              <a:defRPr sz="4800" baseline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带项目符号内容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1345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由发挥模板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68"/>
          <p:cNvSpPr/>
          <p:nvPr userDrawn="1"/>
        </p:nvSpPr>
        <p:spPr>
          <a:xfrm>
            <a:off x="-405493" y="501070"/>
            <a:ext cx="1270001" cy="7874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3600"/>
          </a:p>
        </p:txBody>
      </p:sp>
      <p:sp>
        <p:nvSpPr>
          <p:cNvPr id="7" name="标题 1"/>
          <p:cNvSpPr>
            <a:spLocks noGrp="1"/>
          </p:cNvSpPr>
          <p:nvPr>
            <p:ph type="ctrTitle" hasCustomPrompt="1"/>
          </p:nvPr>
        </p:nvSpPr>
        <p:spPr>
          <a:xfrm>
            <a:off x="1033200" y="500400"/>
            <a:ext cx="23004000" cy="788400"/>
          </a:xfrm>
        </p:spPr>
        <p:txBody>
          <a:bodyPr anchor="b">
            <a:noAutofit/>
          </a:bodyPr>
          <a:lstStyle>
            <a:lvl1pPr marL="0" marR="0" indent="0" algn="l" defTabSz="8254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aseline="0">
                <a:solidFill>
                  <a:srgbClr val="666666"/>
                </a:solidFill>
                <a:latin typeface="Noto Sans CJK SC Light" panose="020B0300000000000000" pitchFamily="34" charset="-122"/>
                <a:ea typeface="Noto Sans CJK SC Light" panose="020B0300000000000000" pitchFamily="34" charset="-122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666666"/>
                </a:solidFill>
              </a:rPr>
              <a:t>课时名称 </a:t>
            </a:r>
            <a:r>
              <a:rPr lang="en-US" altLang="zh-CN" sz="5400" dirty="0" smtClean="0">
                <a:solidFill>
                  <a:srgbClr val="666666"/>
                </a:solidFill>
                <a:latin typeface="Noto Sans CJK SC Light"/>
                <a:ea typeface="Noto Sans CJK SC Light"/>
                <a:cs typeface="Noto Sans CJK SC Light"/>
                <a:sym typeface="Noto Sans CJK SC Light"/>
              </a:rPr>
              <a:t>— </a:t>
            </a:r>
            <a:r>
              <a:rPr lang="zh-CN" altLang="en-US" sz="5400" dirty="0" smtClean="0">
                <a:solidFill>
                  <a:srgbClr val="666666"/>
                </a:solidFill>
                <a:latin typeface="Noto Sans CJK SC Light"/>
                <a:ea typeface="Noto Sans CJK SC Light"/>
                <a:cs typeface="Noto Sans CJK SC Light"/>
                <a:sym typeface="Noto Sans CJK SC Light"/>
              </a:rPr>
              <a:t>第</a:t>
            </a:r>
            <a:r>
              <a:rPr lang="en-US" altLang="zh-CN" sz="5400" dirty="0" smtClean="0">
                <a:solidFill>
                  <a:srgbClr val="666666"/>
                </a:solidFill>
                <a:latin typeface="Noto Sans CJK SC Light"/>
                <a:ea typeface="Noto Sans CJK SC Light"/>
                <a:cs typeface="Noto Sans CJK SC Light"/>
                <a:sym typeface="Noto Sans CJK SC Light"/>
              </a:rPr>
              <a:t>N</a:t>
            </a:r>
            <a:r>
              <a:rPr lang="zh-CN" altLang="en-US" sz="5400" dirty="0" smtClean="0">
                <a:solidFill>
                  <a:srgbClr val="666666"/>
                </a:solidFill>
                <a:latin typeface="Noto Sans CJK SC Light"/>
                <a:ea typeface="Noto Sans CJK SC Light"/>
                <a:cs typeface="Noto Sans CJK SC Light"/>
                <a:sym typeface="Noto Sans CJK SC Light"/>
              </a:rPr>
              <a:t>个知识点</a:t>
            </a:r>
            <a:endParaRPr lang="zh-CN" altLang="en-US" dirty="0"/>
          </a:p>
        </p:txBody>
      </p:sp>
      <p:sp>
        <p:nvSpPr>
          <p:cNvPr id="4" name="Shape 19"/>
          <p:cNvSpPr>
            <a:spLocks noGrp="1"/>
          </p:cNvSpPr>
          <p:nvPr>
            <p:ph type="body" idx="1"/>
          </p:nvPr>
        </p:nvSpPr>
        <p:spPr>
          <a:xfrm>
            <a:off x="1090800" y="2541600"/>
            <a:ext cx="22201200" cy="10119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200" dirty="0" smtClean="0">
                <a:solidFill>
                  <a:srgbClr val="FFFFFF"/>
                </a:solidFill>
              </a:rPr>
              <a:t>单击此处编辑母版文本样式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zh-CN" altLang="en-US" sz="5200" dirty="0" smtClean="0">
                <a:solidFill>
                  <a:srgbClr val="FFFFFF"/>
                </a:solidFill>
              </a:rPr>
              <a:t>第二级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lang="zh-CN" altLang="en-US" sz="5200" dirty="0" smtClean="0">
                <a:solidFill>
                  <a:srgbClr val="FFFFFF"/>
                </a:solidFill>
              </a:rPr>
              <a:t>第三级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lang="zh-CN" altLang="en-US" sz="5200" dirty="0" smtClean="0">
                <a:solidFill>
                  <a:srgbClr val="FFFFFF"/>
                </a:solidFill>
              </a:rPr>
              <a:t>第四级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lang="zh-CN" altLang="en-US" sz="5200" dirty="0" smtClean="0">
                <a:solidFill>
                  <a:srgbClr val="FFFFFF"/>
                </a:solidFill>
              </a:rPr>
              <a:t>第五级</a:t>
            </a:r>
            <a:endParaRPr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62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模板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54"/>
          <p:cNvSpPr/>
          <p:nvPr userDrawn="1"/>
        </p:nvSpPr>
        <p:spPr>
          <a:xfrm>
            <a:off x="-405493" y="501070"/>
            <a:ext cx="1270001" cy="7874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3600"/>
          </a:p>
        </p:txBody>
      </p:sp>
      <p:sp>
        <p:nvSpPr>
          <p:cNvPr id="4" name="标题 1"/>
          <p:cNvSpPr>
            <a:spLocks noGrp="1"/>
          </p:cNvSpPr>
          <p:nvPr>
            <p:ph type="ctrTitle" hasCustomPrompt="1"/>
          </p:nvPr>
        </p:nvSpPr>
        <p:spPr>
          <a:xfrm>
            <a:off x="1033200" y="500400"/>
            <a:ext cx="23004000" cy="788400"/>
          </a:xfrm>
        </p:spPr>
        <p:txBody>
          <a:bodyPr anchor="b"/>
          <a:lstStyle>
            <a:lvl1pPr algn="l">
              <a:defRPr sz="6000" baseline="0">
                <a:solidFill>
                  <a:srgbClr val="666666"/>
                </a:solidFill>
                <a:latin typeface="Noto Sans CJK SC Light" panose="020B0300000000000000" pitchFamily="34" charset="-122"/>
                <a:ea typeface="Noto Sans CJK SC Light" panose="020B0300000000000000" pitchFamily="34" charset="-122"/>
              </a:defRPr>
            </a:lvl1pPr>
          </a:lstStyle>
          <a:p>
            <a:r>
              <a:rPr lang="zh-CN" altLang="en-US" sz="5400" dirty="0" smtClean="0">
                <a:solidFill>
                  <a:srgbClr val="666666"/>
                </a:solidFill>
              </a:rPr>
              <a:t>课程主标题</a:t>
            </a:r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090800" y="3193200"/>
            <a:ext cx="22201200" cy="10281600"/>
          </a:xfrm>
        </p:spPr>
        <p:txBody>
          <a:bodyPr anchor="t">
            <a:normAutofit/>
          </a:bodyPr>
          <a:lstStyle>
            <a:lvl1pPr marL="0" indent="0" algn="l">
              <a:lnSpc>
                <a:spcPct val="140000"/>
              </a:lnSpc>
              <a:spcBef>
                <a:spcPts val="0"/>
              </a:spcBef>
              <a:buNone/>
              <a:defRPr sz="480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带项目符号内容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00550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结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.jpg"/>
          <p:cNvPicPr/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 dirty="0" err="1">
                <a:solidFill>
                  <a:srgbClr val="FFFFFF"/>
                </a:solidFill>
              </a:rPr>
              <a:t>标题文本</a:t>
            </a:r>
            <a:endParaRPr sz="11200" dirty="0">
              <a:solidFill>
                <a:srgbClr val="FFFFFF"/>
              </a:solidFill>
            </a:endParaRP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200" dirty="0" err="1">
                <a:solidFill>
                  <a:srgbClr val="FFFFFF"/>
                </a:solidFill>
              </a:rPr>
              <a:t>正文级别</a:t>
            </a:r>
            <a:r>
              <a:rPr sz="5200" dirty="0">
                <a:solidFill>
                  <a:srgbClr val="FFFFFF"/>
                </a:solidFill>
              </a:rPr>
              <a:t>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200" dirty="0" err="1">
                <a:solidFill>
                  <a:srgbClr val="FFFFFF"/>
                </a:solidFill>
              </a:rPr>
              <a:t>正文级别</a:t>
            </a:r>
            <a:r>
              <a:rPr sz="5200" dirty="0">
                <a:solidFill>
                  <a:srgbClr val="FFFFFF"/>
                </a:solidFill>
              </a:rPr>
              <a:t>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5200" dirty="0" err="1">
                <a:solidFill>
                  <a:srgbClr val="FFFFFF"/>
                </a:solidFill>
              </a:rPr>
              <a:t>正文级别</a:t>
            </a:r>
            <a:r>
              <a:rPr sz="5200" dirty="0">
                <a:solidFill>
                  <a:srgbClr val="FFFFFF"/>
                </a:solidFill>
              </a:rPr>
              <a:t>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5200" dirty="0" err="1">
                <a:solidFill>
                  <a:srgbClr val="FFFFFF"/>
                </a:solidFill>
              </a:rPr>
              <a:t>正文级别</a:t>
            </a:r>
            <a:r>
              <a:rPr sz="5200" dirty="0">
                <a:solidFill>
                  <a:srgbClr val="FFFFFF"/>
                </a:solidFill>
              </a:rPr>
              <a:t>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5200" dirty="0" err="1">
                <a:solidFill>
                  <a:srgbClr val="FFFFFF"/>
                </a:solidFill>
              </a:rPr>
              <a:t>正文级别</a:t>
            </a:r>
            <a:r>
              <a:rPr sz="5200" dirty="0">
                <a:solidFill>
                  <a:srgbClr val="FFFFFF"/>
                </a:solidFill>
              </a:rPr>
              <a:t> 5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86" r:id="rId3"/>
    <p:sldLayoutId id="2147483680" r:id="rId4"/>
    <p:sldLayoutId id="2147483676" r:id="rId5"/>
    <p:sldLayoutId id="2147483677" r:id="rId6"/>
    <p:sldLayoutId id="2147483678" r:id="rId7"/>
    <p:sldLayoutId id="2147483675" r:id="rId8"/>
    <p:sldLayoutId id="2147483660" r:id="rId9"/>
  </p:sldLayoutIdLst>
  <p:transition spd="med"/>
  <p:timing>
    <p:tnLst>
      <p:par>
        <p:cTn id="1" dur="indefinite" restart="never" nodeType="tmRoot"/>
      </p:par>
    </p:tnLst>
  </p:timing>
  <p:txStyles>
    <p:titleStyle>
      <a:lvl1pPr algn="ctr" defTabSz="825458" eaLnBrk="1" hangingPunct="1">
        <a:defRPr sz="11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589" algn="ctr" defTabSz="825458" eaLnBrk="1" hangingPunct="1">
        <a:defRPr sz="11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178" algn="ctr" defTabSz="825458" eaLnBrk="1" hangingPunct="1">
        <a:defRPr sz="11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766" algn="ctr" defTabSz="825458" eaLnBrk="1" hangingPunct="1">
        <a:defRPr sz="11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354" algn="ctr" defTabSz="825458" eaLnBrk="1" hangingPunct="1">
        <a:defRPr sz="11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2942" algn="ctr" defTabSz="825458" eaLnBrk="1" hangingPunct="1">
        <a:defRPr sz="11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532" algn="ctr" defTabSz="825458" eaLnBrk="1" hangingPunct="1">
        <a:defRPr sz="11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120" algn="ctr" defTabSz="825458" eaLnBrk="1" hangingPunct="1">
        <a:defRPr sz="11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709" algn="ctr" defTabSz="825458" eaLnBrk="1" hangingPunct="1">
        <a:defRPr sz="11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634968" indent="-634968" defTabSz="825458" eaLnBrk="1" hangingPunct="1">
        <a:spcBef>
          <a:spcPts val="5900"/>
        </a:spcBef>
        <a:buSzPct val="75000"/>
        <a:buChar char="•"/>
        <a:defRPr sz="5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1269936" indent="-634968" defTabSz="825458" eaLnBrk="1" hangingPunct="1">
        <a:spcBef>
          <a:spcPts val="5900"/>
        </a:spcBef>
        <a:buSzPct val="75000"/>
        <a:buChar char="•"/>
        <a:defRPr sz="5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904904" indent="-634968" defTabSz="825458" eaLnBrk="1" hangingPunct="1">
        <a:spcBef>
          <a:spcPts val="5900"/>
        </a:spcBef>
        <a:buSzPct val="75000"/>
        <a:buChar char="•"/>
        <a:defRPr sz="5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2539874" indent="-634968" defTabSz="825458" eaLnBrk="1" hangingPunct="1">
        <a:spcBef>
          <a:spcPts val="5900"/>
        </a:spcBef>
        <a:buSzPct val="75000"/>
        <a:buChar char="•"/>
        <a:defRPr sz="5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3174842" indent="-634968" defTabSz="825458" eaLnBrk="1" hangingPunct="1">
        <a:spcBef>
          <a:spcPts val="5900"/>
        </a:spcBef>
        <a:buSzPct val="75000"/>
        <a:buChar char="•"/>
        <a:defRPr sz="5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3809810" indent="-634968" defTabSz="825458" eaLnBrk="1" hangingPunct="1">
        <a:spcBef>
          <a:spcPts val="5900"/>
        </a:spcBef>
        <a:buSzPct val="75000"/>
        <a:buChar char="•"/>
        <a:defRPr sz="5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4444778" indent="-634968" defTabSz="825458" eaLnBrk="1" hangingPunct="1">
        <a:spcBef>
          <a:spcPts val="5900"/>
        </a:spcBef>
        <a:buSzPct val="75000"/>
        <a:buChar char="•"/>
        <a:defRPr sz="5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5079746" indent="-634968" defTabSz="825458" eaLnBrk="1" hangingPunct="1">
        <a:spcBef>
          <a:spcPts val="5900"/>
        </a:spcBef>
        <a:buSzPct val="75000"/>
        <a:buChar char="•"/>
        <a:defRPr sz="5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5714714" indent="-634968" defTabSz="825458" eaLnBrk="1" hangingPunct="1">
        <a:spcBef>
          <a:spcPts val="5900"/>
        </a:spcBef>
        <a:buSzPct val="75000"/>
        <a:buChar char="•"/>
        <a:defRPr sz="52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825458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589" algn="ctr" defTabSz="825458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178" algn="ctr" defTabSz="825458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766" algn="ctr" defTabSz="825458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354" algn="ctr" defTabSz="825458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2942" algn="ctr" defTabSz="825458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532" algn="ctr" defTabSz="825458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120" algn="ctr" defTabSz="825458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709" algn="ctr" defTabSz="825458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5863120"/>
            <a:ext cx="21904960" cy="2955760"/>
          </a:xfrm>
        </p:spPr>
        <p:txBody>
          <a:bodyPr>
            <a:noAutofit/>
          </a:bodyPr>
          <a:lstStyle/>
          <a:p>
            <a:r>
              <a:rPr lang="en-US" altLang="zh-CN" sz="12800" dirty="0" smtClean="0"/>
              <a:t>XSS</a:t>
            </a:r>
            <a:r>
              <a:rPr lang="zh-CN" altLang="en-US" sz="12800" dirty="0" smtClean="0"/>
              <a:t>测试与防御</a:t>
            </a:r>
            <a:endParaRPr lang="zh-CN" altLang="en-US" sz="12800" dirty="0"/>
          </a:p>
        </p:txBody>
      </p:sp>
    </p:spTree>
    <p:extLst>
      <p:ext uri="{BB962C8B-B14F-4D97-AF65-F5344CB8AC3E}">
        <p14:creationId xmlns:p14="http://schemas.microsoft.com/office/powerpoint/2010/main" val="365596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4">
        <p:fade/>
      </p:transition>
    </mc:Choice>
    <mc:Fallback xmlns="">
      <p:transition spd="med" advTm="684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buNone/>
            </a:pP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HTTP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响应头的一些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XSS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防护指令</a:t>
            </a: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599" y="4430182"/>
            <a:ext cx="11470846" cy="468228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5445" y="4430182"/>
            <a:ext cx="10121462" cy="817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5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PHP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的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XSS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防护</a:t>
            </a: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zh-CN" sz="4000" dirty="0">
                <a:solidFill>
                  <a:srgbClr val="2EAA4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altLang="zh-CN" sz="4000" dirty="0" err="1">
                <a:solidFill>
                  <a:srgbClr val="2EAA4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htmlspecialchars</a:t>
            </a:r>
            <a:r>
              <a:rPr lang="en-US" altLang="zh-CN" sz="4000" dirty="0">
                <a:solidFill>
                  <a:srgbClr val="2EAA4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($string, ENT_QUOTES | ENT_XHTML, 'UTF-8'); </a:t>
            </a: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0961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JAVA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的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XSS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防护</a:t>
            </a: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r>
              <a:rPr lang="zh-CN" altLang="en-US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使用</a:t>
            </a:r>
            <a:r>
              <a:rPr lang="en-US" altLang="zh-CN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WASP Java Encoder </a:t>
            </a: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918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buNone/>
            </a:pPr>
            <a:r>
              <a:rPr lang="x-none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C</a:t>
            </a:r>
            <a:r>
              <a:rPr lang="en-US" altLang="zh-CN" sz="4800" dirty="0" err="1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overity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 Security Library(CSL)</a:t>
            </a: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168" y="4327496"/>
            <a:ext cx="14549112" cy="805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6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buNone/>
            </a:pPr>
            <a:r>
              <a:rPr lang="x-none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OWASP ESAPI(The OWASP Enterprise Security API)</a:t>
            </a: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184" y="4592574"/>
            <a:ext cx="18613098" cy="685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46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.NET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的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XSS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防护</a:t>
            </a:r>
          </a:p>
          <a:p>
            <a:pPr marL="0" indent="0" algn="l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zh-CN" sz="4800" dirty="0" err="1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HttpUtility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 Class(</a:t>
            </a:r>
            <a:r>
              <a:rPr lang="en-US" altLang="zh-CN" sz="4800" dirty="0" err="1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System.Web.HttpUtility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)</a:t>
            </a: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1844" y="5898133"/>
            <a:ext cx="16979900" cy="613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196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buNone/>
            </a:pPr>
            <a:r>
              <a:rPr lang="x-none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A</a:t>
            </a:r>
            <a:r>
              <a:rPr lang="en-US" altLang="zh-CN" sz="4800" dirty="0" err="1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ntiXSSencoder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类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(</a:t>
            </a:r>
            <a:r>
              <a:rPr lang="en-US" altLang="zh-CN" sz="4800" dirty="0" err="1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System.Web.Security.AntiXssEncoder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于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.NET 4.5)</a:t>
            </a: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600" y="4843526"/>
            <a:ext cx="11164530" cy="623900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0484" y="4843526"/>
            <a:ext cx="11433962" cy="430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1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buNone/>
            </a:pP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Ruby </a:t>
            </a:r>
            <a:r>
              <a:rPr lang="en-US" altLang="zh-CN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on Rails </a:t>
            </a:r>
            <a:r>
              <a:rPr lang="zh-CN" altLang="en-US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框架中的</a:t>
            </a:r>
            <a:r>
              <a:rPr lang="en-US" altLang="zh-CN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XSS</a:t>
            </a:r>
            <a:r>
              <a:rPr lang="zh-CN" altLang="en-US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防护</a:t>
            </a: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200" y="4585207"/>
            <a:ext cx="12079107" cy="550976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6324" y="7678436"/>
            <a:ext cx="10028218" cy="25786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90018" y="4723302"/>
            <a:ext cx="9916055" cy="313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100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buNone/>
            </a:pPr>
            <a:r>
              <a:rPr lang="en-US" altLang="zh-CN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Python </a:t>
            </a:r>
            <a:r>
              <a:rPr lang="en-US" altLang="zh-CN" sz="4800" dirty="0" err="1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Django</a:t>
            </a:r>
            <a:r>
              <a:rPr lang="zh-CN" altLang="en-US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框架中的</a:t>
            </a:r>
            <a:r>
              <a:rPr lang="en-US" altLang="zh-CN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XSS</a:t>
            </a:r>
            <a:r>
              <a:rPr lang="zh-CN" altLang="en-US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防护</a:t>
            </a: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4819" y="4873666"/>
            <a:ext cx="14704359" cy="606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4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x-none" altLang="zh-CN" dirty="0" smtClean="0"/>
              <a:t>XSS</a:t>
            </a:r>
            <a:r>
              <a:rPr lang="zh-CN" altLang="en-US" dirty="0" smtClean="0"/>
              <a:t>测试与防御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本课程我们主要</a:t>
            </a:r>
            <a:r>
              <a:rPr lang="zh-CN" altLang="en-US" dirty="0" smtClean="0"/>
              <a:t>进行</a:t>
            </a:r>
            <a:r>
              <a:rPr lang="en-US" altLang="zh-CN" dirty="0" smtClean="0"/>
              <a:t>XSS</a:t>
            </a:r>
            <a:r>
              <a:rPr lang="zh-CN" altLang="en-US" dirty="0" smtClean="0"/>
              <a:t>相关测试与防御的讲解</a:t>
            </a:r>
            <a:r>
              <a:rPr lang="zh-CN" altLang="en-US" dirty="0" smtClean="0"/>
              <a:t>，</a:t>
            </a:r>
            <a:r>
              <a:rPr lang="zh-CN" altLang="en-US" dirty="0" smtClean="0"/>
              <a:t>主要包含：</a:t>
            </a:r>
            <a:endParaRPr lang="zh-CN" altLang="en-US" dirty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zh-CN" altLang="en-US" dirty="0" smtClean="0"/>
              <a:t>使用辅助工具模拟和修改数据请求</a:t>
            </a:r>
            <a:endParaRPr lang="en-US" altLang="zh-CN" dirty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en-US" altLang="zh-CN" dirty="0" smtClean="0"/>
              <a:t>XSS</a:t>
            </a:r>
            <a:r>
              <a:rPr lang="zh-CN" altLang="en-US" dirty="0" smtClean="0"/>
              <a:t>实例测试</a:t>
            </a:r>
            <a:endParaRPr lang="zh-CN" altLang="en-US" dirty="0" smtClean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en-US" altLang="zh-CN" dirty="0"/>
          </a:p>
          <a:p>
            <a:r>
              <a:rPr lang="en-US" altLang="zh-CN" dirty="0" smtClean="0"/>
              <a:t>XSS</a:t>
            </a:r>
            <a:r>
              <a:rPr lang="zh-CN" altLang="en-US" dirty="0" smtClean="0"/>
              <a:t>是一门很深的课程，特别是涉及到编码等问题的处理还有</a:t>
            </a:r>
            <a:r>
              <a:rPr lang="en-US" altLang="zh-CN" dirty="0" smtClean="0"/>
              <a:t>XSS</a:t>
            </a:r>
            <a:r>
              <a:rPr lang="zh-CN" altLang="en-US" dirty="0" smtClean="0"/>
              <a:t>绕过的艺术等，有兴趣大家可以深入的去了解。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174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测试与防御</a:t>
            </a:r>
            <a:r>
              <a:rPr lang="en-US" altLang="zh-CN" dirty="0" smtClean="0"/>
              <a:t> </a:t>
            </a:r>
            <a:r>
              <a:rPr lang="en-US" altLang="zh-CN" dirty="0" smtClean="0"/>
              <a:t>— </a:t>
            </a:r>
            <a:r>
              <a:rPr lang="zh-CN" altLang="en-US" dirty="0">
                <a:solidFill>
                  <a:srgbClr val="35B558"/>
                </a:solidFill>
                <a:latin typeface="Noto Sans CJK SC Bold" panose="020B0800000000000000" pitchFamily="34" charset="-122"/>
                <a:ea typeface="Noto Sans CJK SC Bold" panose="020B0800000000000000" pitchFamily="34" charset="-122"/>
              </a:rPr>
              <a:t>课程概要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517200" y="3531600"/>
            <a:ext cx="20433600" cy="6958800"/>
          </a:xfrm>
        </p:spPr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辅助工具使用介绍</a:t>
            </a:r>
            <a:endParaRPr lang="en-US" altLang="zh-CN" dirty="0" smtClean="0"/>
          </a:p>
          <a:p>
            <a:r>
              <a:rPr lang="en-US" altLang="zh-CN" dirty="0" smtClean="0"/>
              <a:t>XSS</a:t>
            </a:r>
            <a:r>
              <a:rPr lang="zh-CN" altLang="en-US" dirty="0" smtClean="0"/>
              <a:t>漏洞挖掘实例</a:t>
            </a:r>
            <a:r>
              <a:rPr lang="zh-CN" altLang="en-US" dirty="0" smtClean="0"/>
              <a:t>讲解</a:t>
            </a:r>
            <a:endParaRPr lang="zh-CN" altLang="en-US" dirty="0" smtClean="0"/>
          </a:p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82666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063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测试与防御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altLang="zh-CN" dirty="0" smtClean="0">
                <a:latin typeface="Noto Sans CJK SC Bold" panose="020B0800000000000000" pitchFamily="34" charset="-122"/>
              </a:rPr>
              <a:t>XSS</a:t>
            </a:r>
            <a:r>
              <a:rPr lang="zh-CN" altLang="en-US" dirty="0" smtClean="0">
                <a:latin typeface="Noto Sans CJK SC Bold" panose="020B0800000000000000" pitchFamily="34" charset="-122"/>
              </a:rPr>
              <a:t>辅助工具使用介绍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2218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x-none" altLang="zh-CN" dirty="0" smtClean="0"/>
              <a:t>XSS</a:t>
            </a:r>
            <a:r>
              <a:rPr lang="zh-CN" altLang="en-US" dirty="0" smtClean="0"/>
              <a:t>辅助工具使用介绍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 </a:t>
            </a:r>
            <a:r>
              <a:rPr lang="en-US" altLang="zh-CN" dirty="0" err="1" smtClean="0"/>
              <a:t>HackBar</a:t>
            </a:r>
            <a:r>
              <a:rPr lang="zh-CN" altLang="en-US" dirty="0" smtClean="0"/>
              <a:t>与</a:t>
            </a:r>
            <a:r>
              <a:rPr lang="en-US" altLang="zh-CN" dirty="0" err="1" smtClean="0"/>
              <a:t>TamperData</a:t>
            </a:r>
            <a:r>
              <a:rPr lang="zh-CN" altLang="en-US" dirty="0" smtClean="0"/>
              <a:t>的使用</a:t>
            </a:r>
            <a:endParaRPr lang="zh-CN" altLang="en-US" dirty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zh-CN" altLang="en-US" dirty="0" smtClean="0"/>
              <a:t>使用</a:t>
            </a:r>
            <a:r>
              <a:rPr lang="en-US" altLang="zh-CN" dirty="0" err="1" smtClean="0"/>
              <a:t>HackBar</a:t>
            </a:r>
            <a:r>
              <a:rPr lang="zh-CN" altLang="en-US" dirty="0" smtClean="0"/>
              <a:t>模拟请求</a:t>
            </a:r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zh-CN" altLang="en-US" dirty="0" smtClean="0"/>
              <a:t>使用</a:t>
            </a:r>
            <a:r>
              <a:rPr lang="en-US" altLang="zh-CN" dirty="0" err="1" smtClean="0"/>
              <a:t>TamperData</a:t>
            </a:r>
            <a:r>
              <a:rPr lang="zh-CN" altLang="en-US" dirty="0" smtClean="0"/>
              <a:t>修改提交的数据</a:t>
            </a:r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en-US" altLang="zh-CN" dirty="0" smtClean="0"/>
              <a:t>Fiddler(Watcher/x5s)</a:t>
            </a:r>
          </a:p>
        </p:txBody>
      </p:sp>
    </p:spTree>
    <p:extLst>
      <p:ext uri="{BB962C8B-B14F-4D97-AF65-F5344CB8AC3E}">
        <p14:creationId xmlns:p14="http://schemas.microsoft.com/office/powerpoint/2010/main" val="1109171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测试与防御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altLang="zh-CN" dirty="0" smtClean="0">
                <a:latin typeface="Noto Sans CJK SC Bold" panose="020B0800000000000000" pitchFamily="34" charset="-122"/>
              </a:rPr>
              <a:t>XSS</a:t>
            </a:r>
            <a:r>
              <a:rPr lang="zh-CN" altLang="en-US" dirty="0" smtClean="0">
                <a:latin typeface="Noto Sans CJK SC Bold" panose="020B0800000000000000" pitchFamily="34" charset="-122"/>
              </a:rPr>
              <a:t>漏洞挖掘实例讲解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漏洞挖掘实例讲解</a:t>
            </a:r>
            <a:endParaRPr lang="zh-CN" altLang="en-US" dirty="0">
              <a:solidFill>
                <a:srgbClr val="35B558"/>
              </a:solidFill>
              <a:latin typeface="Noto Sans CJK SC Bold" panose="020B0800000000000000" pitchFamily="34" charset="-122"/>
              <a:ea typeface="Noto Sans CJK SC Bold" panose="020B0800000000000000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34600" y="3213683"/>
            <a:ext cx="22201200" cy="10281600"/>
          </a:xfrm>
          <a:prstGeom prst="rect">
            <a:avLst/>
          </a:prstGeom>
          <a:ln w="50800">
            <a:noFill/>
            <a:miter lim="800000"/>
          </a:ln>
        </p:spPr>
        <p:txBody>
          <a:bodyPr/>
          <a:lstStyle>
            <a:lvl1pPr marL="63496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126993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190490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253987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3174842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  <a:lvl6pPr marL="3809810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6pPr>
            <a:lvl7pPr marL="4444778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7pPr>
            <a:lvl8pPr marL="5079746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8pPr>
            <a:lvl9pPr marL="5714714" indent="-634968" defTabSz="825458">
              <a:spcBef>
                <a:spcPts val="5900"/>
              </a:spcBef>
              <a:buSzPct val="75000"/>
              <a:buChar char="•"/>
              <a:defRPr sz="5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l">
              <a:buNone/>
            </a:pP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XSS</a:t>
            </a: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实例</a:t>
            </a:r>
          </a:p>
          <a:p>
            <a:pPr marL="0" indent="0" algn="l">
              <a:buNone/>
            </a:pPr>
            <a:r>
              <a:rPr lang="en-US" altLang="zh-CN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https://xss-game.appspot.com</a:t>
            </a:r>
            <a:r>
              <a:rPr lang="en-US" altLang="zh-CN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/</a:t>
            </a: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r>
              <a:rPr lang="zh-CN" altLang="en-US" sz="4800" dirty="0" smtClean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答案</a:t>
            </a:r>
            <a:r>
              <a:rPr lang="en-US" altLang="zh-CN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:http://</a:t>
            </a:r>
            <a:r>
              <a:rPr lang="en-US" altLang="zh-CN" sz="4800" dirty="0" err="1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www.freebuf.com</a:t>
            </a:r>
            <a:r>
              <a:rPr lang="en-US" altLang="zh-CN" sz="4800" dirty="0">
                <a:solidFill>
                  <a:srgbClr val="666666"/>
                </a:solidFill>
                <a:latin typeface="Noto Sans CJK SC Regular" panose="020B0500000000000000" pitchFamily="34" charset="-122"/>
                <a:ea typeface="Noto Sans CJK SC Regular" panose="020B0500000000000000" pitchFamily="34" charset="-122"/>
              </a:rPr>
              <a:t>/articles/web/36072.html</a:t>
            </a:r>
          </a:p>
          <a:p>
            <a:pPr marL="0" indent="0" algn="l">
              <a:buNone/>
            </a:pPr>
            <a:endParaRPr lang="en-US" altLang="zh-CN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en-US" altLang="zh-CN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 smtClean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  <a:p>
            <a:pPr marL="0" indent="0" algn="l">
              <a:buNone/>
            </a:pPr>
            <a:endParaRPr lang="zh-CN" altLang="en-US" sz="4800" dirty="0">
              <a:solidFill>
                <a:srgbClr val="666666"/>
              </a:solidFill>
              <a:latin typeface="Noto Sans CJK SC Regular" panose="020B0500000000000000" pitchFamily="34" charset="-122"/>
              <a:ea typeface="Noto Sans CJK SC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454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测试与防御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altLang="zh-CN" dirty="0" smtClean="0">
                <a:latin typeface="Noto Sans CJK SC Bold" panose="020B0800000000000000" pitchFamily="34" charset="-122"/>
              </a:rPr>
              <a:t>XSS</a:t>
            </a:r>
            <a:r>
              <a:rPr lang="zh-CN" altLang="en-US" dirty="0" smtClean="0">
                <a:latin typeface="Noto Sans CJK SC Bold" panose="020B0800000000000000" pitchFamily="34" charset="-122"/>
              </a:rPr>
              <a:t>的防御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62981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x-none" altLang="zh-CN" dirty="0" smtClean="0"/>
              <a:t>XSS</a:t>
            </a:r>
            <a:r>
              <a:rPr lang="zh-CN" altLang="en-US" dirty="0" smtClean="0"/>
              <a:t>的一些基本转义</a:t>
            </a:r>
            <a:endParaRPr lang="zh-CN" altLang="en-US" dirty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en-US" altLang="zh-CN" dirty="0" err="1" smtClean="0"/>
              <a:t>html_escape</a:t>
            </a:r>
            <a:endParaRPr lang="en-US" altLang="zh-CN" dirty="0" smtClean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en-US" altLang="zh-CN" dirty="0" err="1" smtClean="0"/>
              <a:t>javascript_string_escape</a:t>
            </a:r>
            <a:r>
              <a:rPr lang="en-US" altLang="zh-CN" dirty="0" smtClean="0"/>
              <a:t> </a:t>
            </a:r>
            <a:endParaRPr lang="zh-CN" altLang="en-US" dirty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en-US" altLang="zh-CN" dirty="0" err="1" smtClean="0"/>
              <a:t>url_escape</a:t>
            </a:r>
            <a:endParaRPr lang="en-US" altLang="zh-CN" dirty="0" smtClean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en-US" altLang="zh-CN" dirty="0" err="1"/>
              <a:t>css_string_escape</a:t>
            </a:r>
            <a:r>
              <a:rPr lang="en-US" altLang="zh-CN" dirty="0"/>
              <a:t> </a:t>
            </a:r>
            <a:endParaRPr lang="en-US" altLang="zh-CN" dirty="0" smtClean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zh-CN" altLang="en-US" dirty="0" smtClean="0"/>
              <a:t>推荐：</a:t>
            </a:r>
            <a:r>
              <a:rPr lang="en-US" altLang="zh-CN" dirty="0" smtClean="0"/>
              <a:t>《</a:t>
            </a:r>
            <a:r>
              <a:rPr lang="zh-CN" altLang="en-US" dirty="0" smtClean="0"/>
              <a:t>给开发者的终极</a:t>
            </a:r>
            <a:r>
              <a:rPr lang="en-US" altLang="zh-CN" dirty="0" smtClean="0"/>
              <a:t>XSS</a:t>
            </a:r>
            <a:r>
              <a:rPr lang="zh-CN" altLang="en-US" dirty="0" smtClean="0"/>
              <a:t>防御备忘录</a:t>
            </a:r>
            <a:r>
              <a:rPr lang="en-US" altLang="zh-CN" dirty="0" smtClean="0"/>
              <a:t>》</a:t>
            </a:r>
            <a:endParaRPr lang="en-US" altLang="zh-CN" dirty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4378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XSS</a:t>
            </a:r>
            <a:r>
              <a:rPr lang="zh-CN" altLang="en-US" dirty="0" smtClean="0"/>
              <a:t>的防御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 smtClean="0"/>
              <a:t>设置字符编码和</a:t>
            </a:r>
            <a:r>
              <a:rPr lang="en-US" altLang="zh-CN" dirty="0" smtClean="0"/>
              <a:t>content-type</a:t>
            </a:r>
            <a:endParaRPr lang="zh-CN" altLang="en-US" dirty="0"/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zh-CN" altLang="en-US" dirty="0" smtClean="0"/>
              <a:t>字符编码</a:t>
            </a:r>
            <a:r>
              <a:rPr lang="zh-CN" altLang="en-US" dirty="0"/>
              <a:t>：</a:t>
            </a:r>
            <a:r>
              <a:rPr lang="zh-CN" altLang="en-US" dirty="0" smtClean="0"/>
              <a:t>避免如</a:t>
            </a:r>
            <a:r>
              <a:rPr lang="en-US" altLang="zh-CN" dirty="0" smtClean="0"/>
              <a:t>utf-7 XSS</a:t>
            </a:r>
            <a:r>
              <a:rPr lang="zh-CN" altLang="en-US" dirty="0" smtClean="0"/>
              <a:t>等问题</a:t>
            </a:r>
          </a:p>
          <a:p>
            <a:pPr marL="698400" indent="-507600">
              <a:buClr>
                <a:srgbClr val="35B558"/>
              </a:buClr>
              <a:buSzPct val="105000"/>
              <a:buFont typeface="Arial" panose="020B0604020202020204" pitchFamily="34" charset="0"/>
              <a:buChar char="•"/>
            </a:pPr>
            <a:r>
              <a:rPr lang="en-US" altLang="zh-CN" dirty="0" err="1" smtClean="0"/>
              <a:t>Conent</a:t>
            </a:r>
            <a:r>
              <a:rPr lang="en-US" altLang="zh-CN" dirty="0" smtClean="0"/>
              <a:t>-type</a:t>
            </a:r>
            <a:r>
              <a:rPr lang="zh-CN" altLang="en-US" dirty="0" smtClean="0"/>
              <a:t>：避免如</a:t>
            </a:r>
            <a:r>
              <a:rPr lang="en-US" altLang="zh-CN" dirty="0" err="1" smtClean="0"/>
              <a:t>Json</a:t>
            </a:r>
            <a:r>
              <a:rPr lang="zh-CN" altLang="en-US" dirty="0" smtClean="0"/>
              <a:t>的</a:t>
            </a:r>
            <a:r>
              <a:rPr lang="en-US" altLang="zh-CN" dirty="0" smtClean="0"/>
              <a:t>XSS</a:t>
            </a:r>
            <a:r>
              <a:rPr lang="zh-CN" altLang="en-US" dirty="0" smtClean="0"/>
              <a:t>等问题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8089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ln w="50800">
          <a:solidFill>
            <a:srgbClr val="8881F0"/>
          </a:solidFill>
          <a:miter lim="800000"/>
        </a:ln>
      </a:spPr>
      <a:bodyPr/>
      <a:lstStyle>
        <a:defPPr marL="0" indent="0" algn="l">
          <a:buNone/>
          <a:defRPr sz="4800" dirty="0" smtClean="0">
            <a:solidFill>
              <a:srgbClr val="666666"/>
            </a:solidFill>
            <a:latin typeface="Noto Sans CJK SC Regular" panose="020B0500000000000000" pitchFamily="34" charset="-122"/>
            <a:ea typeface="Noto Sans CJK SC Regular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模板V2-Windows-PowerPoint-PPT.potx" id="{20762C19-B23E-4BEB-93D1-C3851CE18177}" vid="{DBA93716-93B0-4C40-BF2A-3EFAFA21AD83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PPT模板V2-Windows-PowerPoint-PPT</Template>
  <TotalTime>2404</TotalTime>
  <Words>308</Words>
  <Application>Microsoft Macintosh PowerPoint</Application>
  <PresentationFormat>自定义</PresentationFormat>
  <Paragraphs>82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Avenir Roman</vt:lpstr>
      <vt:lpstr>Calibri</vt:lpstr>
      <vt:lpstr>Courier New</vt:lpstr>
      <vt:lpstr>Helvetica Light</vt:lpstr>
      <vt:lpstr>Noto Sans CJK SC Black</vt:lpstr>
      <vt:lpstr>Noto Sans CJK SC Bold</vt:lpstr>
      <vt:lpstr>Noto Sans CJK SC Light</vt:lpstr>
      <vt:lpstr>Noto Sans CJK SC Regular</vt:lpstr>
      <vt:lpstr>宋体</vt:lpstr>
      <vt:lpstr>Arial</vt:lpstr>
      <vt:lpstr>Black</vt:lpstr>
      <vt:lpstr>XSS测试与防御</vt:lpstr>
      <vt:lpstr>XSS测试与防御 — 课程概要</vt:lpstr>
      <vt:lpstr>XSS测试与防御</vt:lpstr>
      <vt:lpstr>XSS辅助工具使用介绍</vt:lpstr>
      <vt:lpstr>XSS测试与防御</vt:lpstr>
      <vt:lpstr>XSS漏洞挖掘实例讲解</vt:lpstr>
      <vt:lpstr>XSS测试与防御</vt:lpstr>
      <vt:lpstr>XSS的防御</vt:lpstr>
      <vt:lpstr>XSS的防御</vt:lpstr>
      <vt:lpstr>XSS的防御</vt:lpstr>
      <vt:lpstr>XSS的防御</vt:lpstr>
      <vt:lpstr>XSS的防御</vt:lpstr>
      <vt:lpstr>XSS的防御</vt:lpstr>
      <vt:lpstr>XSS的防御</vt:lpstr>
      <vt:lpstr>XSS的防御</vt:lpstr>
      <vt:lpstr>XSS的防御</vt:lpstr>
      <vt:lpstr>XSS的防御</vt:lpstr>
      <vt:lpstr>XSS的防御</vt:lpstr>
      <vt:lpstr>XSS测试与防御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模板使用说明</dc:title>
  <dc:creator>张久</dc:creator>
  <cp:lastModifiedBy>张祖优</cp:lastModifiedBy>
  <cp:revision>218</cp:revision>
  <dcterms:created xsi:type="dcterms:W3CDTF">2015-03-23T11:35:35Z</dcterms:created>
  <dcterms:modified xsi:type="dcterms:W3CDTF">2015-05-12T18:19:35Z</dcterms:modified>
</cp:coreProperties>
</file>